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70" r:id="rId5"/>
    <p:sldId id="262" r:id="rId6"/>
    <p:sldId id="263" r:id="rId7"/>
    <p:sldId id="264" r:id="rId8"/>
    <p:sldId id="265" r:id="rId9"/>
    <p:sldId id="271" r:id="rId10"/>
    <p:sldId id="272" r:id="rId11"/>
    <p:sldId id="273" r:id="rId12"/>
    <p:sldId id="266" r:id="rId13"/>
    <p:sldId id="267" r:id="rId14"/>
    <p:sldId id="268" r:id="rId15"/>
    <p:sldId id="269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4" d="100"/>
          <a:sy n="84" d="100"/>
        </p:scale>
        <p:origin x="-115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B2C65A-8251-4372-ADA7-42109705248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E2BBFE-C464-4D18-86FD-5B9F9623E360}">
      <dgm:prSet custT="1"/>
      <dgm:spPr/>
      <dgm:t>
        <a:bodyPr/>
        <a:lstStyle/>
        <a:p>
          <a:pPr algn="ctr"/>
          <a:r>
            <a:rPr lang="ru-RU" sz="1800" dirty="0" smtClean="0">
              <a:solidFill>
                <a:srgbClr val="D7F834"/>
              </a:solidFill>
              <a:latin typeface="Comic Sans MS" pitchFamily="66" charset="0"/>
            </a:rPr>
            <a:t>целеустремленность, настойчивость и импульсивность; </a:t>
          </a:r>
        </a:p>
      </dgm:t>
    </dgm:pt>
    <dgm:pt modelId="{C3DAF87F-1D0E-4C94-98FC-2714FB4A0BA7}" type="parTrans" cxnId="{0011EE70-9548-401C-A2A0-9EF62B7621F3}">
      <dgm:prSet/>
      <dgm:spPr/>
      <dgm:t>
        <a:bodyPr/>
        <a:lstStyle/>
        <a:p>
          <a:endParaRPr lang="ru-RU"/>
        </a:p>
      </dgm:t>
    </dgm:pt>
    <dgm:pt modelId="{7631F39F-2A2A-4636-9B7E-1EE5715AEC21}" type="sibTrans" cxnId="{0011EE70-9548-401C-A2A0-9EF62B7621F3}">
      <dgm:prSet/>
      <dgm:spPr/>
      <dgm:t>
        <a:bodyPr/>
        <a:lstStyle/>
        <a:p>
          <a:endParaRPr lang="ru-RU"/>
        </a:p>
      </dgm:t>
    </dgm:pt>
    <dgm:pt modelId="{232B87B8-319A-492F-A820-B0007005EB3E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16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неустойчивость может смениться апатией, отсутствие стремлений и желаний что-либо делать</a:t>
          </a:r>
          <a:endParaRPr lang="ru-RU" sz="16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</dgm:t>
    </dgm:pt>
    <dgm:pt modelId="{CF9E4B04-B3AE-44DC-B2CD-0157BC6CB827}" type="parTrans" cxnId="{D474C1B4-0D08-4934-BC5C-556E811023F3}">
      <dgm:prSet/>
      <dgm:spPr/>
      <dgm:t>
        <a:bodyPr/>
        <a:lstStyle/>
        <a:p>
          <a:endParaRPr lang="ru-RU"/>
        </a:p>
      </dgm:t>
    </dgm:pt>
    <dgm:pt modelId="{AC4B07EC-B487-4BAF-90AE-7B31898E8D69}" type="sibTrans" cxnId="{D474C1B4-0D08-4934-BC5C-556E811023F3}">
      <dgm:prSet/>
      <dgm:spPr/>
      <dgm:t>
        <a:bodyPr/>
        <a:lstStyle/>
        <a:p>
          <a:endParaRPr lang="ru-RU"/>
        </a:p>
      </dgm:t>
    </dgm:pt>
    <dgm:pt modelId="{8852AB5A-25E6-4ADD-BAE3-566934D0C8EE}">
      <dgm:prSet custT="1"/>
      <dgm:spPr/>
      <dgm:t>
        <a:bodyPr/>
        <a:lstStyle/>
        <a:p>
          <a:pPr algn="ctr"/>
          <a:r>
            <a:rPr lang="ru-RU" sz="1800" dirty="0" smtClean="0">
              <a:solidFill>
                <a:srgbClr val="D7F834"/>
              </a:solidFill>
              <a:latin typeface="Comic Sans MS" pitchFamily="66" charset="0"/>
            </a:rPr>
            <a:t>повышенная самоуверенность, безапелляционность в суждениях быстро сменяется ранимостью и неуверенностью в себе</a:t>
          </a:r>
          <a:endParaRPr lang="ru-RU" sz="1800" dirty="0">
            <a:solidFill>
              <a:srgbClr val="D7F834"/>
            </a:solidFill>
            <a:latin typeface="Comic Sans MS" pitchFamily="66" charset="0"/>
          </a:endParaRPr>
        </a:p>
      </dgm:t>
    </dgm:pt>
    <dgm:pt modelId="{0EB8A95A-F95E-438A-8077-10EC3B8D81BD}" type="parTrans" cxnId="{CC74066F-093B-40D4-BD2E-81A957CBC847}">
      <dgm:prSet/>
      <dgm:spPr/>
      <dgm:t>
        <a:bodyPr/>
        <a:lstStyle/>
        <a:p>
          <a:endParaRPr lang="ru-RU"/>
        </a:p>
      </dgm:t>
    </dgm:pt>
    <dgm:pt modelId="{EFA36966-0100-4FF1-8CA3-262C343E1788}" type="sibTrans" cxnId="{CC74066F-093B-40D4-BD2E-81A957CBC847}">
      <dgm:prSet/>
      <dgm:spPr/>
      <dgm:t>
        <a:bodyPr/>
        <a:lstStyle/>
        <a:p>
          <a:endParaRPr lang="ru-RU"/>
        </a:p>
      </dgm:t>
    </dgm:pt>
    <dgm:pt modelId="{AECAE8B2-6A1E-42C2-95C0-C7C595FFB6C8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потребность в общении сменяется желанием уединиться</a:t>
          </a:r>
          <a:endParaRPr lang="ru-RU" sz="18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</dgm:t>
    </dgm:pt>
    <dgm:pt modelId="{95E68C17-28AC-4FA7-9668-2479AD81D34A}" type="parTrans" cxnId="{D15BE596-6C4F-406E-BB3D-55A381A8BA6F}">
      <dgm:prSet/>
      <dgm:spPr/>
      <dgm:t>
        <a:bodyPr/>
        <a:lstStyle/>
        <a:p>
          <a:endParaRPr lang="ru-RU"/>
        </a:p>
      </dgm:t>
    </dgm:pt>
    <dgm:pt modelId="{2A42A8BC-FDFC-4821-9777-440AE2E1A76C}" type="sibTrans" cxnId="{D15BE596-6C4F-406E-BB3D-55A381A8BA6F}">
      <dgm:prSet/>
      <dgm:spPr/>
      <dgm:t>
        <a:bodyPr/>
        <a:lstStyle/>
        <a:p>
          <a:endParaRPr lang="ru-RU"/>
        </a:p>
      </dgm:t>
    </dgm:pt>
    <dgm:pt modelId="{6C8405D5-5ADA-4652-B845-14380CD89110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развязность в поведении порой сочетается с застенчивостью</a:t>
          </a:r>
          <a:endParaRPr lang="ru-RU" sz="18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</dgm:t>
    </dgm:pt>
    <dgm:pt modelId="{FC54CF22-2B8C-44BE-9FB5-2D7015D72889}" type="parTrans" cxnId="{6CA26F0C-169B-4C08-801A-27132FF182CF}">
      <dgm:prSet/>
      <dgm:spPr/>
      <dgm:t>
        <a:bodyPr/>
        <a:lstStyle/>
        <a:p>
          <a:endParaRPr lang="ru-RU"/>
        </a:p>
      </dgm:t>
    </dgm:pt>
    <dgm:pt modelId="{93977601-7C42-400E-BCA5-EB80AE1A8147}" type="sibTrans" cxnId="{6CA26F0C-169B-4C08-801A-27132FF182CF}">
      <dgm:prSet/>
      <dgm:spPr/>
      <dgm:t>
        <a:bodyPr/>
        <a:lstStyle/>
        <a:p>
          <a:endParaRPr lang="ru-RU"/>
        </a:p>
      </dgm:t>
    </dgm:pt>
    <dgm:pt modelId="{5620549E-FA85-467B-BAFB-9841DFF68254}">
      <dgm:prSet custT="1"/>
      <dgm:spPr/>
      <dgm:t>
        <a:bodyPr/>
        <a:lstStyle/>
        <a:p>
          <a:pPr algn="ctr"/>
          <a:r>
            <a:rPr lang="ru-RU" sz="1800" dirty="0" smtClean="0">
              <a:solidFill>
                <a:srgbClr val="D7F834"/>
              </a:solidFill>
              <a:latin typeface="Comic Sans MS" pitchFamily="66" charset="0"/>
            </a:rPr>
            <a:t>романтические настроения нередко граничат с цинизмом, расчетливостью</a:t>
          </a:r>
          <a:endParaRPr lang="ru-RU" sz="1800" dirty="0">
            <a:solidFill>
              <a:srgbClr val="D7F834"/>
            </a:solidFill>
            <a:latin typeface="Comic Sans MS" pitchFamily="66" charset="0"/>
          </a:endParaRPr>
        </a:p>
      </dgm:t>
    </dgm:pt>
    <dgm:pt modelId="{8CEE2042-D3F2-4FD5-9AFD-978AADBDA00B}" type="parTrans" cxnId="{58B7ED79-552B-489F-B305-B0E9D5456619}">
      <dgm:prSet/>
      <dgm:spPr/>
      <dgm:t>
        <a:bodyPr/>
        <a:lstStyle/>
        <a:p>
          <a:endParaRPr lang="ru-RU"/>
        </a:p>
      </dgm:t>
    </dgm:pt>
    <dgm:pt modelId="{6002C059-5C2F-472B-A64F-323028DA8994}" type="sibTrans" cxnId="{58B7ED79-552B-489F-B305-B0E9D5456619}">
      <dgm:prSet/>
      <dgm:spPr/>
      <dgm:t>
        <a:bodyPr/>
        <a:lstStyle/>
        <a:p>
          <a:endParaRPr lang="ru-RU"/>
        </a:p>
      </dgm:t>
    </dgm:pt>
    <dgm:pt modelId="{C9B7CD2F-498D-423D-9A93-09C103D35175}">
      <dgm:prSet custT="1"/>
      <dgm:spPr/>
      <dgm:t>
        <a:bodyPr/>
        <a:lstStyle/>
        <a:p>
          <a:pPr algn="ctr"/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нежность, ласковость бывают на фоне недетской жестокости </a:t>
          </a:r>
          <a:endParaRPr lang="ru-RU" sz="18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</dgm:t>
    </dgm:pt>
    <dgm:pt modelId="{3C0B3B8E-0112-43EC-8C5A-1C18D5BA7796}" type="parTrans" cxnId="{E00EB745-C809-4A21-BE37-5A545E090270}">
      <dgm:prSet/>
      <dgm:spPr/>
      <dgm:t>
        <a:bodyPr/>
        <a:lstStyle/>
        <a:p>
          <a:endParaRPr lang="ru-RU"/>
        </a:p>
      </dgm:t>
    </dgm:pt>
    <dgm:pt modelId="{CB4CF456-A1B1-400D-94DC-E1D7FE66C6A1}" type="sibTrans" cxnId="{E00EB745-C809-4A21-BE37-5A545E090270}">
      <dgm:prSet/>
      <dgm:spPr/>
      <dgm:t>
        <a:bodyPr/>
        <a:lstStyle/>
        <a:p>
          <a:endParaRPr lang="ru-RU"/>
        </a:p>
      </dgm:t>
    </dgm:pt>
    <dgm:pt modelId="{822C6E79-CE40-4BA4-863C-8B9DA2246836}" type="pres">
      <dgm:prSet presAssocID="{C5B2C65A-8251-4372-ADA7-42109705248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952247-7F51-438C-BADE-C26712174DE9}" type="pres">
      <dgm:prSet presAssocID="{35E2BBFE-C464-4D18-86FD-5B9F9623E360}" presName="parentLin" presStyleCnt="0"/>
      <dgm:spPr/>
    </dgm:pt>
    <dgm:pt modelId="{D1BBF85E-015D-435D-B031-C92740307BA0}" type="pres">
      <dgm:prSet presAssocID="{35E2BBFE-C464-4D18-86FD-5B9F9623E36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E9EFB15-E1AC-48EF-A706-A8709F681D1D}" type="pres">
      <dgm:prSet presAssocID="{35E2BBFE-C464-4D18-86FD-5B9F9623E360}" presName="parentText" presStyleLbl="node1" presStyleIdx="0" presStyleCnt="3" custScaleX="142857" custScaleY="246152" custLinFactNeighborX="-44862" custLinFactNeighborY="-213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4F54C-90E8-4D59-8D64-375B863E5253}" type="pres">
      <dgm:prSet presAssocID="{35E2BBFE-C464-4D18-86FD-5B9F9623E360}" presName="negativeSpace" presStyleCnt="0"/>
      <dgm:spPr/>
    </dgm:pt>
    <dgm:pt modelId="{CF013B10-8733-4891-8893-03B35BFCC7B1}" type="pres">
      <dgm:prSet presAssocID="{35E2BBFE-C464-4D18-86FD-5B9F9623E360}" presName="childText" presStyleLbl="conFgAcc1" presStyleIdx="0" presStyleCnt="3" custScaleX="100000" custScaleY="139787" custLinFactY="-2638" custLinFactNeighborX="2275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F9152F-D23D-48C6-B482-52FE2F943A9F}" type="pres">
      <dgm:prSet presAssocID="{7631F39F-2A2A-4636-9B7E-1EE5715AEC21}" presName="spaceBetweenRectangles" presStyleCnt="0"/>
      <dgm:spPr/>
    </dgm:pt>
    <dgm:pt modelId="{28CB44CB-2C90-43BB-B7EE-170999F8B5C9}" type="pres">
      <dgm:prSet presAssocID="{8852AB5A-25E6-4ADD-BAE3-566934D0C8EE}" presName="parentLin" presStyleCnt="0"/>
      <dgm:spPr/>
    </dgm:pt>
    <dgm:pt modelId="{3AD07EC8-9FFF-409A-BF46-9389C6526F1B}" type="pres">
      <dgm:prSet presAssocID="{8852AB5A-25E6-4ADD-BAE3-566934D0C8E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091AB14-5898-4F36-B499-45443A82AF1F}" type="pres">
      <dgm:prSet presAssocID="{8852AB5A-25E6-4ADD-BAE3-566934D0C8EE}" presName="parentText" presStyleLbl="node1" presStyleIdx="1" presStyleCnt="3" custScaleX="150037" custScaleY="264395" custLinFactNeighborX="-42194" custLinFactNeighborY="-266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B23F4-E64A-49DC-BCF9-59C6877E642D}" type="pres">
      <dgm:prSet presAssocID="{8852AB5A-25E6-4ADD-BAE3-566934D0C8EE}" presName="negativeSpace" presStyleCnt="0"/>
      <dgm:spPr/>
    </dgm:pt>
    <dgm:pt modelId="{6AB198A5-DCB1-4AEA-B432-C0C638574248}" type="pres">
      <dgm:prSet presAssocID="{8852AB5A-25E6-4ADD-BAE3-566934D0C8EE}" presName="childText" presStyleLbl="conFgAcc1" presStyleIdx="1" presStyleCnt="3" custScaleX="100000" custLinFactNeighborX="19250" custLinFactNeighborY="70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955B7-E40E-493A-A0F0-A17D878DACEF}" type="pres">
      <dgm:prSet presAssocID="{EFA36966-0100-4FF1-8CA3-262C343E1788}" presName="spaceBetweenRectangles" presStyleCnt="0"/>
      <dgm:spPr/>
    </dgm:pt>
    <dgm:pt modelId="{9B7AB4B5-41BA-417A-9C75-09554EBCD926}" type="pres">
      <dgm:prSet presAssocID="{5620549E-FA85-467B-BAFB-9841DFF68254}" presName="parentLin" presStyleCnt="0"/>
      <dgm:spPr/>
    </dgm:pt>
    <dgm:pt modelId="{07690B0F-DD1E-4145-A1B9-F025AC3C5869}" type="pres">
      <dgm:prSet presAssocID="{5620549E-FA85-467B-BAFB-9841DFF6825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396F636-1147-4318-AC3E-160191E754FD}" type="pres">
      <dgm:prSet presAssocID="{5620549E-FA85-467B-BAFB-9841DFF68254}" presName="parentText" presStyleLbl="node1" presStyleIdx="2" presStyleCnt="3" custScaleX="142857" custScaleY="274025" custLinFactNeighborX="-26483" custLinFactNeighborY="-47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3C2F7-9B4A-42BA-B053-652900F1327A}" type="pres">
      <dgm:prSet presAssocID="{5620549E-FA85-467B-BAFB-9841DFF68254}" presName="negativeSpace" presStyleCnt="0"/>
      <dgm:spPr/>
    </dgm:pt>
    <dgm:pt modelId="{BE0C7784-C6A4-4B0E-A186-3F753EA18E70}" type="pres">
      <dgm:prSet presAssocID="{5620549E-FA85-467B-BAFB-9841DFF68254}" presName="childText" presStyleLbl="conFgAcc1" presStyleIdx="2" presStyleCnt="3" custScaleX="100000" custScaleY="191414" custLinFactNeighborY="1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5BE596-6C4F-406E-BB3D-55A381A8BA6F}" srcId="{8852AB5A-25E6-4ADD-BAE3-566934D0C8EE}" destId="{AECAE8B2-6A1E-42C2-95C0-C7C595FFB6C8}" srcOrd="0" destOrd="0" parTransId="{95E68C17-28AC-4FA7-9668-2479AD81D34A}" sibTransId="{2A42A8BC-FDFC-4821-9777-440AE2E1A76C}"/>
    <dgm:cxn modelId="{62BF7BCB-0AA2-420C-825B-FC72405BA634}" type="presOf" srcId="{AECAE8B2-6A1E-42C2-95C0-C7C595FFB6C8}" destId="{6AB198A5-DCB1-4AEA-B432-C0C638574248}" srcOrd="0" destOrd="0" presId="urn:microsoft.com/office/officeart/2005/8/layout/list1"/>
    <dgm:cxn modelId="{D474C1B4-0D08-4934-BC5C-556E811023F3}" srcId="{35E2BBFE-C464-4D18-86FD-5B9F9623E360}" destId="{232B87B8-319A-492F-A820-B0007005EB3E}" srcOrd="0" destOrd="0" parTransId="{CF9E4B04-B3AE-44DC-B2CD-0157BC6CB827}" sibTransId="{AC4B07EC-B487-4BAF-90AE-7B31898E8D69}"/>
    <dgm:cxn modelId="{F4602973-D2D4-4309-9D4C-F3F50E322CE2}" type="presOf" srcId="{35E2BBFE-C464-4D18-86FD-5B9F9623E360}" destId="{D1BBF85E-015D-435D-B031-C92740307BA0}" srcOrd="0" destOrd="0" presId="urn:microsoft.com/office/officeart/2005/8/layout/list1"/>
    <dgm:cxn modelId="{9A5E23D8-30A0-475F-A85C-AA5A81AC065E}" type="presOf" srcId="{232B87B8-319A-492F-A820-B0007005EB3E}" destId="{CF013B10-8733-4891-8893-03B35BFCC7B1}" srcOrd="0" destOrd="0" presId="urn:microsoft.com/office/officeart/2005/8/layout/list1"/>
    <dgm:cxn modelId="{71574D06-9F27-4F48-928E-2C43A5FB4230}" type="presOf" srcId="{35E2BBFE-C464-4D18-86FD-5B9F9623E360}" destId="{5E9EFB15-E1AC-48EF-A706-A8709F681D1D}" srcOrd="1" destOrd="0" presId="urn:microsoft.com/office/officeart/2005/8/layout/list1"/>
    <dgm:cxn modelId="{24631C25-B87C-4453-925E-28E40DA7FF34}" type="presOf" srcId="{5620549E-FA85-467B-BAFB-9841DFF68254}" destId="{0396F636-1147-4318-AC3E-160191E754FD}" srcOrd="1" destOrd="0" presId="urn:microsoft.com/office/officeart/2005/8/layout/list1"/>
    <dgm:cxn modelId="{0011EE70-9548-401C-A2A0-9EF62B7621F3}" srcId="{C5B2C65A-8251-4372-ADA7-42109705248E}" destId="{35E2BBFE-C464-4D18-86FD-5B9F9623E360}" srcOrd="0" destOrd="0" parTransId="{C3DAF87F-1D0E-4C94-98FC-2714FB4A0BA7}" sibTransId="{7631F39F-2A2A-4636-9B7E-1EE5715AEC21}"/>
    <dgm:cxn modelId="{3A49D759-3693-4FAA-966A-9B9AD00EB5B1}" type="presOf" srcId="{8852AB5A-25E6-4ADD-BAE3-566934D0C8EE}" destId="{3AD07EC8-9FFF-409A-BF46-9389C6526F1B}" srcOrd="0" destOrd="0" presId="urn:microsoft.com/office/officeart/2005/8/layout/list1"/>
    <dgm:cxn modelId="{58B7ED79-552B-489F-B305-B0E9D5456619}" srcId="{C5B2C65A-8251-4372-ADA7-42109705248E}" destId="{5620549E-FA85-467B-BAFB-9841DFF68254}" srcOrd="2" destOrd="0" parTransId="{8CEE2042-D3F2-4FD5-9AFD-978AADBDA00B}" sibTransId="{6002C059-5C2F-472B-A64F-323028DA8994}"/>
    <dgm:cxn modelId="{F8DD49F2-DC47-46D0-8A40-FE41F85AF07F}" type="presOf" srcId="{6C8405D5-5ADA-4652-B845-14380CD89110}" destId="{6AB198A5-DCB1-4AEA-B432-C0C638574248}" srcOrd="0" destOrd="1" presId="urn:microsoft.com/office/officeart/2005/8/layout/list1"/>
    <dgm:cxn modelId="{D32DDDE3-C6F2-428A-AB5E-CA530752118F}" type="presOf" srcId="{5620549E-FA85-467B-BAFB-9841DFF68254}" destId="{07690B0F-DD1E-4145-A1B9-F025AC3C5869}" srcOrd="0" destOrd="0" presId="urn:microsoft.com/office/officeart/2005/8/layout/list1"/>
    <dgm:cxn modelId="{6CA26F0C-169B-4C08-801A-27132FF182CF}" srcId="{8852AB5A-25E6-4ADD-BAE3-566934D0C8EE}" destId="{6C8405D5-5ADA-4652-B845-14380CD89110}" srcOrd="1" destOrd="0" parTransId="{FC54CF22-2B8C-44BE-9FB5-2D7015D72889}" sibTransId="{93977601-7C42-400E-BCA5-EB80AE1A8147}"/>
    <dgm:cxn modelId="{BE31285B-415F-492A-8ECB-15A05B83D08D}" type="presOf" srcId="{C5B2C65A-8251-4372-ADA7-42109705248E}" destId="{822C6E79-CE40-4BA4-863C-8B9DA2246836}" srcOrd="0" destOrd="0" presId="urn:microsoft.com/office/officeart/2005/8/layout/list1"/>
    <dgm:cxn modelId="{E39F0B94-AE78-4135-BE3E-51289E209522}" type="presOf" srcId="{8852AB5A-25E6-4ADD-BAE3-566934D0C8EE}" destId="{D091AB14-5898-4F36-B499-45443A82AF1F}" srcOrd="1" destOrd="0" presId="urn:microsoft.com/office/officeart/2005/8/layout/list1"/>
    <dgm:cxn modelId="{CC74066F-093B-40D4-BD2E-81A957CBC847}" srcId="{C5B2C65A-8251-4372-ADA7-42109705248E}" destId="{8852AB5A-25E6-4ADD-BAE3-566934D0C8EE}" srcOrd="1" destOrd="0" parTransId="{0EB8A95A-F95E-438A-8077-10EC3B8D81BD}" sibTransId="{EFA36966-0100-4FF1-8CA3-262C343E1788}"/>
    <dgm:cxn modelId="{9F7B2451-E761-401B-8DCF-790F45FA18BE}" type="presOf" srcId="{C9B7CD2F-498D-423D-9A93-09C103D35175}" destId="{BE0C7784-C6A4-4B0E-A186-3F753EA18E70}" srcOrd="0" destOrd="0" presId="urn:microsoft.com/office/officeart/2005/8/layout/list1"/>
    <dgm:cxn modelId="{E00EB745-C809-4A21-BE37-5A545E090270}" srcId="{5620549E-FA85-467B-BAFB-9841DFF68254}" destId="{C9B7CD2F-498D-423D-9A93-09C103D35175}" srcOrd="0" destOrd="0" parTransId="{3C0B3B8E-0112-43EC-8C5A-1C18D5BA7796}" sibTransId="{CB4CF456-A1B1-400D-94DC-E1D7FE66C6A1}"/>
    <dgm:cxn modelId="{56D6C692-565F-46B4-B141-DACE1750E44F}" type="presParOf" srcId="{822C6E79-CE40-4BA4-863C-8B9DA2246836}" destId="{C9952247-7F51-438C-BADE-C26712174DE9}" srcOrd="0" destOrd="0" presId="urn:microsoft.com/office/officeart/2005/8/layout/list1"/>
    <dgm:cxn modelId="{963E390E-9DDA-4825-85AE-B3D408F227DB}" type="presParOf" srcId="{C9952247-7F51-438C-BADE-C26712174DE9}" destId="{D1BBF85E-015D-435D-B031-C92740307BA0}" srcOrd="0" destOrd="0" presId="urn:microsoft.com/office/officeart/2005/8/layout/list1"/>
    <dgm:cxn modelId="{BD399D00-1448-417D-BAAA-A2BF7D84EF78}" type="presParOf" srcId="{C9952247-7F51-438C-BADE-C26712174DE9}" destId="{5E9EFB15-E1AC-48EF-A706-A8709F681D1D}" srcOrd="1" destOrd="0" presId="urn:microsoft.com/office/officeart/2005/8/layout/list1"/>
    <dgm:cxn modelId="{E96879C7-2728-4D17-874E-308B0C0D8ACA}" type="presParOf" srcId="{822C6E79-CE40-4BA4-863C-8B9DA2246836}" destId="{A264F54C-90E8-4D59-8D64-375B863E5253}" srcOrd="1" destOrd="0" presId="urn:microsoft.com/office/officeart/2005/8/layout/list1"/>
    <dgm:cxn modelId="{04BEB99E-96C5-4BE1-990B-3FC956E58624}" type="presParOf" srcId="{822C6E79-CE40-4BA4-863C-8B9DA2246836}" destId="{CF013B10-8733-4891-8893-03B35BFCC7B1}" srcOrd="2" destOrd="0" presId="urn:microsoft.com/office/officeart/2005/8/layout/list1"/>
    <dgm:cxn modelId="{8CE64CBF-AFF2-417F-A8FF-D64AEC057E67}" type="presParOf" srcId="{822C6E79-CE40-4BA4-863C-8B9DA2246836}" destId="{77F9152F-D23D-48C6-B482-52FE2F943A9F}" srcOrd="3" destOrd="0" presId="urn:microsoft.com/office/officeart/2005/8/layout/list1"/>
    <dgm:cxn modelId="{E07D6C13-2F40-4C3B-9D1A-C64A691F9A0F}" type="presParOf" srcId="{822C6E79-CE40-4BA4-863C-8B9DA2246836}" destId="{28CB44CB-2C90-43BB-B7EE-170999F8B5C9}" srcOrd="4" destOrd="0" presId="urn:microsoft.com/office/officeart/2005/8/layout/list1"/>
    <dgm:cxn modelId="{FA21BA8C-D49F-41CF-8324-9528383D4A87}" type="presParOf" srcId="{28CB44CB-2C90-43BB-B7EE-170999F8B5C9}" destId="{3AD07EC8-9FFF-409A-BF46-9389C6526F1B}" srcOrd="0" destOrd="0" presId="urn:microsoft.com/office/officeart/2005/8/layout/list1"/>
    <dgm:cxn modelId="{395312E8-28EB-4D87-BCB9-E14FC809BA39}" type="presParOf" srcId="{28CB44CB-2C90-43BB-B7EE-170999F8B5C9}" destId="{D091AB14-5898-4F36-B499-45443A82AF1F}" srcOrd="1" destOrd="0" presId="urn:microsoft.com/office/officeart/2005/8/layout/list1"/>
    <dgm:cxn modelId="{FA4A53CA-E329-49FF-A61F-2E3EA57DAD4A}" type="presParOf" srcId="{822C6E79-CE40-4BA4-863C-8B9DA2246836}" destId="{DC3B23F4-E64A-49DC-BCF9-59C6877E642D}" srcOrd="5" destOrd="0" presId="urn:microsoft.com/office/officeart/2005/8/layout/list1"/>
    <dgm:cxn modelId="{CCB4C460-67BE-4E99-8C65-71BB84DD44F1}" type="presParOf" srcId="{822C6E79-CE40-4BA4-863C-8B9DA2246836}" destId="{6AB198A5-DCB1-4AEA-B432-C0C638574248}" srcOrd="6" destOrd="0" presId="urn:microsoft.com/office/officeart/2005/8/layout/list1"/>
    <dgm:cxn modelId="{86145F13-43C4-42D3-99A6-3C61D1746500}" type="presParOf" srcId="{822C6E79-CE40-4BA4-863C-8B9DA2246836}" destId="{CD8955B7-E40E-493A-A0F0-A17D878DACEF}" srcOrd="7" destOrd="0" presId="urn:microsoft.com/office/officeart/2005/8/layout/list1"/>
    <dgm:cxn modelId="{2BAAB200-00AC-4987-810F-3EE1810C6153}" type="presParOf" srcId="{822C6E79-CE40-4BA4-863C-8B9DA2246836}" destId="{9B7AB4B5-41BA-417A-9C75-09554EBCD926}" srcOrd="8" destOrd="0" presId="urn:microsoft.com/office/officeart/2005/8/layout/list1"/>
    <dgm:cxn modelId="{6E324B27-7A1C-46FB-99F0-480316DC0A00}" type="presParOf" srcId="{9B7AB4B5-41BA-417A-9C75-09554EBCD926}" destId="{07690B0F-DD1E-4145-A1B9-F025AC3C5869}" srcOrd="0" destOrd="0" presId="urn:microsoft.com/office/officeart/2005/8/layout/list1"/>
    <dgm:cxn modelId="{D4324CA0-AAF2-4A75-8107-D478C2338F0B}" type="presParOf" srcId="{9B7AB4B5-41BA-417A-9C75-09554EBCD926}" destId="{0396F636-1147-4318-AC3E-160191E754FD}" srcOrd="1" destOrd="0" presId="urn:microsoft.com/office/officeart/2005/8/layout/list1"/>
    <dgm:cxn modelId="{F0E96AE9-F693-4732-9C67-21F0FC2FB68D}" type="presParOf" srcId="{822C6E79-CE40-4BA4-863C-8B9DA2246836}" destId="{5DD3C2F7-9B4A-42BA-B053-652900F1327A}" srcOrd="9" destOrd="0" presId="urn:microsoft.com/office/officeart/2005/8/layout/list1"/>
    <dgm:cxn modelId="{1F6824FB-2D87-4952-8C12-B9014CE5E4DC}" type="presParOf" srcId="{822C6E79-CE40-4BA4-863C-8B9DA2246836}" destId="{BE0C7784-C6A4-4B0E-A186-3F753EA18E70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013B10-8733-4891-8893-03B35BFCC7B1}">
      <dsp:nvSpPr>
        <dsp:cNvPr id="0" name=""/>
        <dsp:cNvSpPr/>
      </dsp:nvSpPr>
      <dsp:spPr>
        <a:xfrm>
          <a:off x="0" y="564364"/>
          <a:ext cx="8229600" cy="12549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08280" rIns="638708" bIns="113792" numCol="1" spcCol="1270" anchor="t" anchorCtr="0">
          <a:noAutofit/>
        </a:bodyPr>
        <a:lstStyle/>
        <a:p>
          <a:pPr marL="171450" lvl="1" indent="-171450" algn="ctr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неустойчивость может смениться апатией, отсутствие стремлений и желаний что-либо делать</a:t>
          </a:r>
          <a:endParaRPr lang="ru-RU" sz="1600" kern="12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</dsp:txBody>
      <dsp:txXfrm>
        <a:off x="0" y="564364"/>
        <a:ext cx="8229600" cy="1254937"/>
      </dsp:txXfrm>
    </dsp:sp>
    <dsp:sp modelId="{5E9EFB15-E1AC-48EF-A706-A8709F681D1D}">
      <dsp:nvSpPr>
        <dsp:cNvPr id="0" name=""/>
        <dsp:cNvSpPr/>
      </dsp:nvSpPr>
      <dsp:spPr>
        <a:xfrm>
          <a:off x="216025" y="0"/>
          <a:ext cx="7835792" cy="726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D7F834"/>
              </a:solidFill>
              <a:latin typeface="Comic Sans MS" pitchFamily="66" charset="0"/>
            </a:rPr>
            <a:t>целеустремленность, настойчивость и импульсивность; </a:t>
          </a:r>
        </a:p>
      </dsp:txBody>
      <dsp:txXfrm>
        <a:off x="216025" y="0"/>
        <a:ext cx="7835792" cy="726640"/>
      </dsp:txXfrm>
    </dsp:sp>
    <dsp:sp modelId="{6AB198A5-DCB1-4AEA-B432-C0C638574248}">
      <dsp:nvSpPr>
        <dsp:cNvPr id="0" name=""/>
        <dsp:cNvSpPr/>
      </dsp:nvSpPr>
      <dsp:spPr>
        <a:xfrm>
          <a:off x="0" y="2621777"/>
          <a:ext cx="8229600" cy="976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08280" rIns="63870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потребность в общении сменяется желанием уединиться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развязность в поведении порой сочетается с застенчивостью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</dsp:txBody>
      <dsp:txXfrm>
        <a:off x="0" y="2621777"/>
        <a:ext cx="8229600" cy="976500"/>
      </dsp:txXfrm>
    </dsp:sp>
    <dsp:sp modelId="{D091AB14-5898-4F36-B499-45443A82AF1F}">
      <dsp:nvSpPr>
        <dsp:cNvPr id="0" name=""/>
        <dsp:cNvSpPr/>
      </dsp:nvSpPr>
      <dsp:spPr>
        <a:xfrm>
          <a:off x="216025" y="1872208"/>
          <a:ext cx="7849791" cy="780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D7F834"/>
              </a:solidFill>
              <a:latin typeface="Comic Sans MS" pitchFamily="66" charset="0"/>
            </a:rPr>
            <a:t>повышенная самоуверенность, безапелляционность в суждениях быстро сменяется ранимостью и неуверенностью в себе</a:t>
          </a:r>
          <a:endParaRPr lang="ru-RU" sz="1800" kern="1200" dirty="0">
            <a:solidFill>
              <a:srgbClr val="D7F834"/>
            </a:solidFill>
            <a:latin typeface="Comic Sans MS" pitchFamily="66" charset="0"/>
          </a:endParaRPr>
        </a:p>
      </dsp:txBody>
      <dsp:txXfrm>
        <a:off x="216025" y="1872208"/>
        <a:ext cx="7849791" cy="780494"/>
      </dsp:txXfrm>
    </dsp:sp>
    <dsp:sp modelId="{BE0C7784-C6A4-4B0E-A186-3F753EA18E70}">
      <dsp:nvSpPr>
        <dsp:cNvPr id="0" name=""/>
        <dsp:cNvSpPr/>
      </dsp:nvSpPr>
      <dsp:spPr>
        <a:xfrm>
          <a:off x="0" y="4278106"/>
          <a:ext cx="8229600" cy="12059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208280" rIns="638708" bIns="128016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rPr>
            <a:t>нежность, ласковость бывают на фоне недетской жестокости 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Comic Sans MS" pitchFamily="66" charset="0"/>
          </a:endParaRPr>
        </a:p>
      </dsp:txBody>
      <dsp:txXfrm>
        <a:off x="0" y="4278106"/>
        <a:ext cx="8229600" cy="1205908"/>
      </dsp:txXfrm>
    </dsp:sp>
    <dsp:sp modelId="{0396F636-1147-4318-AC3E-160191E754FD}">
      <dsp:nvSpPr>
        <dsp:cNvPr id="0" name=""/>
        <dsp:cNvSpPr/>
      </dsp:nvSpPr>
      <dsp:spPr>
        <a:xfrm>
          <a:off x="288032" y="3600401"/>
          <a:ext cx="7835792" cy="8089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D7F834"/>
              </a:solidFill>
              <a:latin typeface="Comic Sans MS" pitchFamily="66" charset="0"/>
            </a:rPr>
            <a:t>романтические настроения нередко граничат с цинизмом, расчетливостью</a:t>
          </a:r>
          <a:endParaRPr lang="ru-RU" sz="1800" kern="1200" dirty="0">
            <a:solidFill>
              <a:srgbClr val="D7F834"/>
            </a:solidFill>
            <a:latin typeface="Comic Sans MS" pitchFamily="66" charset="0"/>
          </a:endParaRPr>
        </a:p>
      </dsp:txBody>
      <dsp:txXfrm>
        <a:off x="288032" y="3600401"/>
        <a:ext cx="7835792" cy="808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11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2998308" y="1462702"/>
            <a:ext cx="520003" cy="465789"/>
          </a:xfrm>
          <a:prstGeom prst="rect">
            <a:avLst/>
          </a:prstGeom>
          <a:noFill/>
        </p:spPr>
      </p:pic>
      <p:pic>
        <p:nvPicPr>
          <p:cNvPr id="1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691680" y="1194048"/>
            <a:ext cx="647377" cy="579883"/>
          </a:xfrm>
          <a:prstGeom prst="rect">
            <a:avLst/>
          </a:prstGeom>
          <a:noFill/>
        </p:spPr>
      </p:pic>
      <p:pic>
        <p:nvPicPr>
          <p:cNvPr id="1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467716" y="455488"/>
            <a:ext cx="474757" cy="425260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387954" y="1542099"/>
            <a:ext cx="282402" cy="25295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250070" y="372908"/>
            <a:ext cx="282402" cy="252959"/>
          </a:xfrm>
          <a:prstGeom prst="rect">
            <a:avLst/>
          </a:prstGeom>
          <a:noFill/>
        </p:spPr>
      </p:pic>
      <p:pic>
        <p:nvPicPr>
          <p:cNvPr id="19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059832" y="0"/>
            <a:ext cx="4762500" cy="2295526"/>
          </a:xfrm>
          <a:prstGeom prst="rect">
            <a:avLst/>
          </a:prstGeom>
          <a:noFill/>
        </p:spPr>
      </p:pic>
      <p:pic>
        <p:nvPicPr>
          <p:cNvPr id="21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 userDrawn="1"/>
        </p:nvSpPr>
        <p:spPr>
          <a:xfrm>
            <a:off x="0" y="0"/>
            <a:ext cx="9144000" cy="6858001"/>
          </a:xfrm>
          <a:prstGeom prst="rect">
            <a:avLst/>
          </a:prstGeom>
          <a:noFill/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87624" y="548680"/>
            <a:ext cx="3960440" cy="3960440"/>
          </a:xfrm>
          <a:prstGeom prst="rect">
            <a:avLst/>
          </a:prstGeom>
          <a:noFill/>
        </p:spPr>
      </p:pic>
      <p:pic>
        <p:nvPicPr>
          <p:cNvPr id="2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22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1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685555">
            <a:off x="626085" y="1528055"/>
            <a:ext cx="1617183" cy="213885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218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9228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3130519" y="1462702"/>
            <a:ext cx="520003" cy="46578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823891" y="1194048"/>
            <a:ext cx="647377" cy="579883"/>
          </a:xfrm>
          <a:prstGeom prst="rect">
            <a:avLst/>
          </a:prstGeom>
          <a:noFill/>
        </p:spPr>
      </p:pic>
      <p:pic>
        <p:nvPicPr>
          <p:cNvPr id="2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599927" y="455488"/>
            <a:ext cx="474757" cy="425260"/>
          </a:xfrm>
          <a:prstGeom prst="rect">
            <a:avLst/>
          </a:prstGeom>
          <a:noFill/>
        </p:spPr>
      </p:pic>
      <p:pic>
        <p:nvPicPr>
          <p:cNvPr id="2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520165" y="1542099"/>
            <a:ext cx="282402" cy="252959"/>
          </a:xfrm>
          <a:prstGeom prst="rect">
            <a:avLst/>
          </a:prstGeom>
          <a:noFill/>
        </p:spPr>
      </p:pic>
      <p:pic>
        <p:nvPicPr>
          <p:cNvPr id="2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382281" y="372908"/>
            <a:ext cx="282402" cy="252959"/>
          </a:xfrm>
          <a:prstGeom prst="rect">
            <a:avLst/>
          </a:prstGeom>
          <a:noFill/>
        </p:spPr>
      </p:pic>
      <p:pic>
        <p:nvPicPr>
          <p:cNvPr id="9240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347864" y="0"/>
            <a:ext cx="4762500" cy="2295526"/>
          </a:xfrm>
          <a:prstGeom prst="rect">
            <a:avLst/>
          </a:prstGeom>
          <a:noFill/>
        </p:spPr>
      </p:pic>
      <p:pic>
        <p:nvPicPr>
          <p:cNvPr id="3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pic>
        <p:nvPicPr>
          <p:cNvPr id="3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38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39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51992" y="152400"/>
            <a:ext cx="3960440" cy="3960440"/>
          </a:xfrm>
          <a:prstGeom prst="rect">
            <a:avLst/>
          </a:prstGeom>
          <a:noFill/>
        </p:spPr>
      </p:pic>
      <p:pic>
        <p:nvPicPr>
          <p:cNvPr id="923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525172">
            <a:off x="684484" y="1607470"/>
            <a:ext cx="1617183" cy="213885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 userDrawn="1"/>
        </p:nvSpPr>
        <p:spPr>
          <a:xfrm>
            <a:off x="0" y="116632"/>
            <a:ext cx="9144000" cy="6858000"/>
          </a:xfrm>
          <a:prstGeom prst="rect">
            <a:avLst/>
          </a:prstGeom>
          <a:solidFill>
            <a:srgbClr val="E3DFF7">
              <a:alpha val="69000"/>
            </a:srgbClr>
          </a:solidFill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BD52-5950-4F4F-8684-D99FAF53D510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1988840"/>
            <a:ext cx="6262464" cy="19716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Личностные и социальные проблемы подростков.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Методы их разрешения</a:t>
            </a:r>
            <a:endParaRPr lang="ru-RU" b="1" dirty="0">
              <a:solidFill>
                <a:srgbClr val="00B0F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941168"/>
            <a:ext cx="3744416" cy="1752600"/>
          </a:xfrm>
        </p:spPr>
        <p:txBody>
          <a:bodyPr>
            <a:normAutofit/>
          </a:bodyPr>
          <a:lstStyle/>
          <a:p>
            <a:pPr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188640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ТОГБУ «Центр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психолого-медико-педагогической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lvl="0" indent="180975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диагностики и консультирования»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логотип Центра ПМПК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88640"/>
            <a:ext cx="1307519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1362075"/>
          </a:xfrm>
        </p:spPr>
        <p:txBody>
          <a:bodyPr>
            <a:no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cap="none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Этот период психологи называют самым конфликтным</a:t>
            </a:r>
            <a:endParaRPr lang="ru-RU" sz="3200" cap="none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8"/>
          <p:cNvSpPr txBox="1">
            <a:spLocks noChangeArrowheads="1"/>
          </p:cNvSpPr>
          <p:nvPr/>
        </p:nvSpPr>
        <p:spPr bwMode="auto">
          <a:xfrm>
            <a:off x="899592" y="1988840"/>
            <a:ext cx="2735262" cy="584200"/>
          </a:xfrm>
          <a:prstGeom prst="rect">
            <a:avLst/>
          </a:prstGeom>
          <a:gradFill rotWithShape="0">
            <a:gsLst>
              <a:gs pos="0">
                <a:srgbClr val="FFE1FF"/>
              </a:gs>
              <a:gs pos="100000">
                <a:srgbClr val="D3BAD3"/>
              </a:gs>
            </a:gsLst>
            <a:path path="rect">
              <a:fillToRect l="100000" t="100000"/>
            </a:path>
          </a:gradFill>
          <a:ln>
            <a:solidFill>
              <a:srgbClr val="666699"/>
            </a:solidFill>
            <a:miter lim="800000"/>
            <a:headEnd/>
            <a:tailEnd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Родители</a:t>
            </a:r>
            <a:endParaRPr kumimoji="0" lang="ru-RU" sz="3200" b="1" i="1" u="none" strike="noStrike" kern="1200" cap="all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580112" y="1844824"/>
            <a:ext cx="2808287" cy="588962"/>
          </a:xfrm>
          <a:prstGeom prst="rect">
            <a:avLst/>
          </a:prstGeom>
          <a:gradFill rotWithShape="0">
            <a:gsLst>
              <a:gs pos="0">
                <a:srgbClr val="FFE1FF"/>
              </a:gs>
              <a:gs pos="100000">
                <a:srgbClr val="D3BAD3"/>
              </a:gs>
            </a:gsLst>
            <a:path path="rect">
              <a:fillToRect l="100000" t="100000"/>
            </a:path>
          </a:gradFill>
          <a:ln w="9525">
            <a:solidFill>
              <a:srgbClr val="6666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CC0000"/>
                </a:solidFill>
                <a:latin typeface="Comic Sans MS" pitchFamily="66" charset="0"/>
              </a:rPr>
              <a:t>Дети</a:t>
            </a:r>
            <a:endParaRPr lang="ru-RU" sz="3200" b="1" i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899592" y="3212976"/>
            <a:ext cx="2667000" cy="9159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  <a:latin typeface="Segoe Condensed"/>
              </a:rPr>
              <a:t>Как себя вести: запрещать или разрешать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652120" y="3212977"/>
            <a:ext cx="2664296" cy="10618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FFFF00"/>
                </a:solidFill>
                <a:latin typeface="Segoe Condensed"/>
              </a:rPr>
              <a:t>Самоутвердиться любыми  </a:t>
            </a:r>
            <a:r>
              <a:rPr lang="ru-RU" b="1" dirty="0" smtClean="0">
                <a:solidFill>
                  <a:srgbClr val="FFFF00"/>
                </a:solidFill>
                <a:latin typeface="Segoe Condensed"/>
              </a:rPr>
              <a:t>способами</a:t>
            </a:r>
          </a:p>
          <a:p>
            <a:pPr algn="ctr">
              <a:spcBef>
                <a:spcPct val="50000"/>
              </a:spcBef>
            </a:pPr>
            <a:endParaRPr lang="ru-RU" b="1" dirty="0">
              <a:solidFill>
                <a:srgbClr val="FFFF00"/>
              </a:solidFill>
              <a:latin typeface="Segoe Condensed"/>
            </a:endParaRPr>
          </a:p>
        </p:txBody>
      </p:sp>
      <p:pic>
        <p:nvPicPr>
          <p:cNvPr id="30722" name="Picture 2" descr="https://im0-tub-ru.yandex.net/i?id=60c8cff537ceb7f91f79f584c6cdbbb4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365104"/>
            <a:ext cx="2846145" cy="1800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 лежит в основе </a:t>
            </a:r>
            <a:br>
              <a:rPr lang="ru-RU" sz="3200" cap="none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cap="none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конфликтов отцов и детей?</a:t>
            </a:r>
            <a:endParaRPr lang="ru-RU" sz="3200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060848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Потребность 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общении с родителями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подростковом возрасте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снижается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 уступая место, потребности в общении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со сверстниками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. Почему?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   Общением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 матерью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подростки удовлетворены только на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30%, а с отцом – 12%.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   Причиной такого психологического барьера,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возникающего между подростками и родителями, психологи называют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неумение и нежелание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родителей выслушать, понять, принять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solidFill>
                  <a:schemeClr val="tx2"/>
                </a:solidFill>
              </a:rPr>
              <a:t>Рекомендации для родителей</a:t>
            </a:r>
            <a:endParaRPr lang="ru-RU" sz="3200" cap="none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268761"/>
            <a:ext cx="457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Сохраняйте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положительное представление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о вашем ребенке</a:t>
            </a:r>
          </a:p>
          <a:p>
            <a:pPr algn="ctr">
              <a:defRPr/>
            </a:pPr>
            <a:endParaRPr lang="ru-RU" sz="2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Ваша установка – 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вот что действительно может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изменить окружающее</a:t>
            </a:r>
          </a:p>
          <a:p>
            <a:pPr algn="ctr">
              <a:defRPr/>
            </a:pPr>
            <a:endParaRPr lang="ru-RU" sz="2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Будьте открытыми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solidFill>
                  <a:schemeClr val="tx2"/>
                </a:solidFill>
              </a:rPr>
              <a:t>Рекомендации для родителей</a:t>
            </a:r>
            <a:endParaRPr lang="ru-RU" sz="3200" cap="none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84784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Во-первых, отнеситесь серьезно к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индивидуальным темпам развития вашего ребенка</a:t>
            </a:r>
          </a:p>
          <a:p>
            <a:pPr algn="just"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Во-вторых, отнеситесь серьезно ко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всем декларациям вашего подростка, какими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бы глупыми и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незрелыми они вам ни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казались</a:t>
            </a:r>
          </a:p>
          <a:p>
            <a:pPr algn="just"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В-третьих, как уже было сказано выше, прекрасно если вы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сами и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вовремя перережете 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связь-резинку</a:t>
            </a:r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/>
                </a:solidFill>
              </a:rPr>
              <a:t>В-четвертых, обязательно сами делайте то, чего вы</a:t>
            </a:r>
            <a:r>
              <a:rPr lang="en-US" b="1" dirty="0" smtClean="0">
                <a:solidFill>
                  <a:schemeClr val="tx2"/>
                </a:solidFill>
              </a:rPr>
              <a:t> </a:t>
            </a:r>
            <a:r>
              <a:rPr lang="ru-RU" b="1" dirty="0" smtClean="0">
                <a:solidFill>
                  <a:schemeClr val="tx2"/>
                </a:solidFill>
              </a:rPr>
              <a:t>хотите добиться от</a:t>
            </a:r>
            <a:r>
              <a:rPr lang="en-US" b="1" dirty="0" smtClean="0">
                <a:solidFill>
                  <a:schemeClr val="tx2"/>
                </a:solidFill>
              </a:rPr>
              <a:t> </a:t>
            </a:r>
            <a:r>
              <a:rPr lang="ru-RU" b="1" dirty="0" smtClean="0">
                <a:solidFill>
                  <a:schemeClr val="tx2"/>
                </a:solidFill>
              </a:rPr>
              <a:t>своего сына (или дочки)</a:t>
            </a:r>
          </a:p>
          <a:p>
            <a:pPr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/>
              </a:solidFill>
            </a:endParaRP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/>
                </a:solidFill>
              </a:rPr>
              <a:t>Техника Я - послания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solidFill>
                  <a:schemeClr val="tx2"/>
                </a:solidFill>
              </a:rPr>
              <a:t>Работа с техникой «Я - посланий»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457200" y="1600200"/>
          <a:ext cx="82296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Ты- высказывания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t" hangingPunct="1"/>
                      <a:r>
                        <a:rPr lang="ru-RU" b="1" dirty="0" smtClean="0"/>
                        <a:t>Я - послания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eaLnBrk="1" fontAlgn="t" hangingPunct="1"/>
                      <a:r>
                        <a:rPr lang="ru-RU" dirty="0" smtClean="0"/>
                        <a:t>«Ты меня расстроила»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Я расстроилась 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«Твое поведение тревожит меня»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Я тревожусь по поводу …..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«Ты меня обидел (а)»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Я обиделась на ….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«Твои манеры раздражают меня»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Я раздражаюсь когда слышу….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« Ты отвратительно себя ведешь»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t" hangingPunct="1"/>
                      <a:r>
                        <a:rPr lang="ru-RU" dirty="0" smtClean="0"/>
                        <a:t>Я огорчаюсь из-за твоего поведения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eaLnBrk="1" fontAlgn="auto" hangingPunct="1"/>
                      <a:r>
                        <a:rPr lang="ru-RU" dirty="0" smtClean="0"/>
                        <a:t>« Ты не помогаешь мне»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Я не успеваю, помоги мне…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Рекомендации для родителей</a:t>
            </a:r>
            <a:endParaRPr lang="ru-RU" sz="3200" cap="none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052736"/>
            <a:ext cx="79928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Помните, что дурные поступки не всегда являются отражением внутреннего мира подростка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Сопереживайте, не высмеивайте и не отталкивайте в минуты откровенности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Старайтесь проводить время вместе. Только не сидите молча у телевизора, а займитесь интересным ему делом. Например, сыграйте в баскетбол или спойте под гитару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 вмешивайтесь в занятия, с которыми он справляется и без вас, не навязывайте свое мнение по любому вопросу, не критикуйте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836712"/>
            <a:ext cx="74168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Помогайте, когда он просит вас об этом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Поддерживайте даже самые ничтожные успехи во всем - в учебе, спорте …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Делитесь своими чувствами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Разрешайте конфликты мирным путем. Не давайте волю слезам, крикам, угрозам</a:t>
            </a:r>
          </a:p>
          <a:p>
            <a:pPr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Чаще используйте приветливые фразы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436510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Для детей важно, что по трудному пути взросления и самоопределения они идут не одни, что рядом находится взрослый, который в трудную минуту поддержит и поможет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 txBox="1">
            <a:spLocks/>
          </p:cNvSpPr>
          <p:nvPr/>
        </p:nvSpPr>
        <p:spPr bwMode="auto">
          <a:xfrm>
            <a:off x="500034" y="785794"/>
            <a:ext cx="8229600" cy="3600986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 вопросам, связанным с обучением и воспитанием детей и подростков, можно получить консультацию педагога-психолога, учителя-дефектолога и учителя-логопеда</a:t>
            </a:r>
            <a:b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по телефону:</a:t>
            </a:r>
            <a:b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8-4752-72-84-63,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8-4752-71-06-26</a:t>
            </a:r>
          </a:p>
          <a:p>
            <a:pPr lvl="0" algn="ctr">
              <a:spcBef>
                <a:spcPct val="20000"/>
              </a:spcBef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наш адрес:</a:t>
            </a:r>
            <a:b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г. Тамбов, ул. М.Горького. Д.6.</a:t>
            </a:r>
            <a:b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Эл.Почта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  <a:r>
              <a:rPr kumimoji="0" lang="ru-RU" sz="20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centerpmpk@obraz.tambov.gov.ru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сайт: http://opmpk68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edu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ru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895850"/>
            <a:ext cx="2697162" cy="196215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50811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19872" y="476672"/>
            <a:ext cx="35212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Возрастные кризисы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80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"Кризисы - это не временное состояние,</a:t>
            </a:r>
          </a:p>
          <a:p>
            <a:pPr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 а путь внутренней жизни". </a:t>
            </a:r>
          </a:p>
          <a:p>
            <a:pPr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                                    (Л. С. Выгодский) </a:t>
            </a:r>
            <a:endParaRPr lang="ru-RU" dirty="0"/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gray">
          <a:xfrm>
            <a:off x="1114722" y="5475479"/>
            <a:ext cx="4257240" cy="287471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72549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FFFFFF"/>
                </a:solidFill>
                <a:latin typeface="Verdana" pitchFamily="34" charset="0"/>
              </a:rPr>
              <a:t>Кризис 1 года</a:t>
            </a:r>
            <a:endParaRPr lang="en-US" sz="1600" b="1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7" name="Freeform 23"/>
          <p:cNvSpPr>
            <a:spLocks/>
          </p:cNvSpPr>
          <p:nvPr/>
        </p:nvSpPr>
        <p:spPr bwMode="gray">
          <a:xfrm>
            <a:off x="1118566" y="4922060"/>
            <a:ext cx="4972226" cy="593389"/>
          </a:xfrm>
          <a:custGeom>
            <a:avLst/>
            <a:gdLst>
              <a:gd name="T0" fmla="*/ 3712 w 2180"/>
              <a:gd name="T1" fmla="*/ 970 h 284"/>
              <a:gd name="T2" fmla="*/ 0 w 2180"/>
              <a:gd name="T3" fmla="*/ 970 h 284"/>
              <a:gd name="T4" fmla="*/ 884 w 2180"/>
              <a:gd name="T5" fmla="*/ 0 h 284"/>
              <a:gd name="T6" fmla="*/ 4323 w 2180"/>
              <a:gd name="T7" fmla="*/ 0 h 284"/>
              <a:gd name="T8" fmla="*/ 3712 w 2180"/>
              <a:gd name="T9" fmla="*/ 97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0"/>
              <a:gd name="T16" fmla="*/ 0 h 284"/>
              <a:gd name="T17" fmla="*/ 2180 w 2180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0" h="284">
                <a:moveTo>
                  <a:pt x="1872" y="284"/>
                </a:moveTo>
                <a:lnTo>
                  <a:pt x="0" y="284"/>
                </a:lnTo>
                <a:lnTo>
                  <a:pt x="446" y="0"/>
                </a:lnTo>
                <a:lnTo>
                  <a:pt x="2180" y="0"/>
                </a:lnTo>
                <a:lnTo>
                  <a:pt x="1872" y="284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gray">
          <a:xfrm>
            <a:off x="2123728" y="4653136"/>
            <a:ext cx="3951641" cy="296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FFFFFF"/>
                </a:solidFill>
                <a:latin typeface="Verdana" pitchFamily="34" charset="0"/>
              </a:rPr>
              <a:t>Кризис 3 лет</a:t>
            </a:r>
            <a:endParaRPr lang="en-US" sz="1600" b="1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9" name="Freeform 22"/>
          <p:cNvSpPr>
            <a:spLocks/>
          </p:cNvSpPr>
          <p:nvPr/>
        </p:nvSpPr>
        <p:spPr bwMode="gray">
          <a:xfrm>
            <a:off x="5364088" y="4941168"/>
            <a:ext cx="699610" cy="819368"/>
          </a:xfrm>
          <a:custGeom>
            <a:avLst/>
            <a:gdLst/>
            <a:ahLst/>
            <a:cxnLst>
              <a:cxn ang="0">
                <a:pos x="308" y="122"/>
              </a:cxn>
              <a:cxn ang="0">
                <a:pos x="0" y="444"/>
              </a:cxn>
              <a:cxn ang="0">
                <a:pos x="0" y="286"/>
              </a:cxn>
              <a:cxn ang="0">
                <a:pos x="308" y="0"/>
              </a:cxn>
              <a:cxn ang="0">
                <a:pos x="308" y="122"/>
              </a:cxn>
            </a:cxnLst>
            <a:rect l="0" t="0" r="r" b="b"/>
            <a:pathLst>
              <a:path w="308" h="444">
                <a:moveTo>
                  <a:pt x="308" y="122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2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27"/>
          <p:cNvSpPr>
            <a:spLocks/>
          </p:cNvSpPr>
          <p:nvPr/>
        </p:nvSpPr>
        <p:spPr bwMode="gray">
          <a:xfrm>
            <a:off x="2118009" y="4139586"/>
            <a:ext cx="4641641" cy="527286"/>
          </a:xfrm>
          <a:custGeom>
            <a:avLst/>
            <a:gdLst>
              <a:gd name="T0" fmla="*/ 3368 w 2048"/>
              <a:gd name="T1" fmla="*/ 591 h 286"/>
              <a:gd name="T2" fmla="*/ 0 w 2048"/>
              <a:gd name="T3" fmla="*/ 591 h 286"/>
              <a:gd name="T4" fmla="*/ 862 w 2048"/>
              <a:gd name="T5" fmla="*/ 0 h 286"/>
              <a:gd name="T6" fmla="*/ 3960 w 2048"/>
              <a:gd name="T7" fmla="*/ 0 h 286"/>
              <a:gd name="T8" fmla="*/ 3368 w 2048"/>
              <a:gd name="T9" fmla="*/ 591 h 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48"/>
              <a:gd name="T16" fmla="*/ 0 h 286"/>
              <a:gd name="T17" fmla="*/ 2048 w 2048"/>
              <a:gd name="T18" fmla="*/ 286 h 2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48" h="286">
                <a:moveTo>
                  <a:pt x="1742" y="286"/>
                </a:moveTo>
                <a:lnTo>
                  <a:pt x="0" y="286"/>
                </a:lnTo>
                <a:lnTo>
                  <a:pt x="446" y="0"/>
                </a:lnTo>
                <a:lnTo>
                  <a:pt x="2048" y="0"/>
                </a:lnTo>
                <a:lnTo>
                  <a:pt x="1742" y="286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11" name="Freeform 21"/>
          <p:cNvSpPr>
            <a:spLocks/>
          </p:cNvSpPr>
          <p:nvPr/>
        </p:nvSpPr>
        <p:spPr bwMode="gray">
          <a:xfrm>
            <a:off x="6058118" y="4139586"/>
            <a:ext cx="693844" cy="825517"/>
          </a:xfrm>
          <a:custGeom>
            <a:avLst/>
            <a:gdLst/>
            <a:ahLst/>
            <a:cxnLst>
              <a:cxn ang="0">
                <a:pos x="306" y="122"/>
              </a:cxn>
              <a:cxn ang="0">
                <a:pos x="0" y="444"/>
              </a:cxn>
              <a:cxn ang="0">
                <a:pos x="0" y="286"/>
              </a:cxn>
              <a:cxn ang="0">
                <a:pos x="306" y="0"/>
              </a:cxn>
              <a:cxn ang="0">
                <a:pos x="306" y="122"/>
              </a:cxn>
            </a:cxnLst>
            <a:rect l="0" t="0" r="r" b="b"/>
            <a:pathLst>
              <a:path w="306" h="444">
                <a:moveTo>
                  <a:pt x="306" y="122"/>
                </a:moveTo>
                <a:lnTo>
                  <a:pt x="0" y="444"/>
                </a:lnTo>
                <a:lnTo>
                  <a:pt x="0" y="286"/>
                </a:lnTo>
                <a:lnTo>
                  <a:pt x="306" y="0"/>
                </a:lnTo>
                <a:lnTo>
                  <a:pt x="306" y="122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gray">
          <a:xfrm>
            <a:off x="3131840" y="3861048"/>
            <a:ext cx="3651809" cy="289008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72549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72549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FFFFFF"/>
                </a:solidFill>
                <a:latin typeface="Verdana" pitchFamily="34" charset="0"/>
              </a:rPr>
              <a:t>Кризис 7 лет</a:t>
            </a:r>
            <a:endParaRPr lang="en-US" sz="1600" b="1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4" name="Freeform 20"/>
          <p:cNvSpPr>
            <a:spLocks/>
          </p:cNvSpPr>
          <p:nvPr/>
        </p:nvSpPr>
        <p:spPr bwMode="gray">
          <a:xfrm>
            <a:off x="3115529" y="3334053"/>
            <a:ext cx="4351418" cy="522674"/>
          </a:xfrm>
          <a:custGeom>
            <a:avLst/>
            <a:gdLst>
              <a:gd name="T0" fmla="*/ 3118 w 1920"/>
              <a:gd name="T1" fmla="*/ 583 h 284"/>
              <a:gd name="T2" fmla="*/ 0 w 1920"/>
              <a:gd name="T3" fmla="*/ 583 h 284"/>
              <a:gd name="T4" fmla="*/ 862 w 1920"/>
              <a:gd name="T5" fmla="*/ 0 h 284"/>
              <a:gd name="T6" fmla="*/ 3712 w 1920"/>
              <a:gd name="T7" fmla="*/ 0 h 284"/>
              <a:gd name="T8" fmla="*/ 3118 w 1920"/>
              <a:gd name="T9" fmla="*/ 583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0"/>
              <a:gd name="T16" fmla="*/ 0 h 284"/>
              <a:gd name="T17" fmla="*/ 1920 w 1920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0" h="284">
                <a:moveTo>
                  <a:pt x="1612" y="284"/>
                </a:moveTo>
                <a:lnTo>
                  <a:pt x="0" y="284"/>
                </a:lnTo>
                <a:lnTo>
                  <a:pt x="446" y="0"/>
                </a:lnTo>
                <a:lnTo>
                  <a:pt x="1920" y="0"/>
                </a:lnTo>
                <a:lnTo>
                  <a:pt x="1612" y="284"/>
                </a:lnTo>
                <a:close/>
              </a:path>
            </a:pathLst>
          </a:custGeom>
          <a:solidFill>
            <a:schemeClr val="hlink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Freeform 19"/>
          <p:cNvSpPr>
            <a:spLocks/>
          </p:cNvSpPr>
          <p:nvPr/>
        </p:nvSpPr>
        <p:spPr bwMode="gray">
          <a:xfrm>
            <a:off x="6761571" y="3334053"/>
            <a:ext cx="697688" cy="814756"/>
          </a:xfrm>
          <a:custGeom>
            <a:avLst/>
            <a:gdLst/>
            <a:ahLst/>
            <a:cxnLst>
              <a:cxn ang="0">
                <a:pos x="308" y="120"/>
              </a:cxn>
              <a:cxn ang="0">
                <a:pos x="0" y="442"/>
              </a:cxn>
              <a:cxn ang="0">
                <a:pos x="0" y="286"/>
              </a:cxn>
              <a:cxn ang="0">
                <a:pos x="308" y="0"/>
              </a:cxn>
              <a:cxn ang="0">
                <a:pos x="308" y="120"/>
              </a:cxn>
            </a:cxnLst>
            <a:rect l="0" t="0" r="r" b="b"/>
            <a:pathLst>
              <a:path w="308" h="442">
                <a:moveTo>
                  <a:pt x="308" y="120"/>
                </a:moveTo>
                <a:lnTo>
                  <a:pt x="0" y="442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gray">
          <a:xfrm>
            <a:off x="4067944" y="3068960"/>
            <a:ext cx="3351976" cy="302843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72549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bg1"/>
                </a:solidFill>
              </a:rPr>
              <a:t>Подростковый кризис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gray">
          <a:xfrm>
            <a:off x="4067944" y="2564904"/>
            <a:ext cx="4047742" cy="524211"/>
          </a:xfrm>
          <a:custGeom>
            <a:avLst/>
            <a:gdLst>
              <a:gd name="T0" fmla="*/ 2857 w 1786"/>
              <a:gd name="T1" fmla="*/ 590 h 284"/>
              <a:gd name="T2" fmla="*/ 0 w 1786"/>
              <a:gd name="T3" fmla="*/ 590 h 284"/>
              <a:gd name="T4" fmla="*/ 862 w 1786"/>
              <a:gd name="T5" fmla="*/ 0 h 284"/>
              <a:gd name="T6" fmla="*/ 3453 w 1786"/>
              <a:gd name="T7" fmla="*/ 0 h 284"/>
              <a:gd name="T8" fmla="*/ 2857 w 1786"/>
              <a:gd name="T9" fmla="*/ 59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86"/>
              <a:gd name="T16" fmla="*/ 0 h 284"/>
              <a:gd name="T17" fmla="*/ 1786 w 17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86" h="284">
                <a:moveTo>
                  <a:pt x="1478" y="284"/>
                </a:moveTo>
                <a:lnTo>
                  <a:pt x="0" y="284"/>
                </a:lnTo>
                <a:lnTo>
                  <a:pt x="446" y="0"/>
                </a:lnTo>
                <a:lnTo>
                  <a:pt x="1786" y="0"/>
                </a:lnTo>
                <a:lnTo>
                  <a:pt x="1478" y="284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Freeform 18"/>
          <p:cNvSpPr>
            <a:spLocks/>
          </p:cNvSpPr>
          <p:nvPr/>
        </p:nvSpPr>
        <p:spPr bwMode="gray">
          <a:xfrm>
            <a:off x="4120737" y="2528521"/>
            <a:ext cx="4047742" cy="524211"/>
          </a:xfrm>
          <a:custGeom>
            <a:avLst/>
            <a:gdLst>
              <a:gd name="T0" fmla="*/ 2857 w 1786"/>
              <a:gd name="T1" fmla="*/ 590 h 284"/>
              <a:gd name="T2" fmla="*/ 0 w 1786"/>
              <a:gd name="T3" fmla="*/ 590 h 284"/>
              <a:gd name="T4" fmla="*/ 862 w 1786"/>
              <a:gd name="T5" fmla="*/ 0 h 284"/>
              <a:gd name="T6" fmla="*/ 3453 w 1786"/>
              <a:gd name="T7" fmla="*/ 0 h 284"/>
              <a:gd name="T8" fmla="*/ 2857 w 1786"/>
              <a:gd name="T9" fmla="*/ 59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86"/>
              <a:gd name="T16" fmla="*/ 0 h 284"/>
              <a:gd name="T17" fmla="*/ 1786 w 17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86" h="284">
                <a:moveTo>
                  <a:pt x="1478" y="284"/>
                </a:moveTo>
                <a:lnTo>
                  <a:pt x="0" y="284"/>
                </a:lnTo>
                <a:lnTo>
                  <a:pt x="446" y="0"/>
                </a:lnTo>
                <a:lnTo>
                  <a:pt x="1786" y="0"/>
                </a:lnTo>
                <a:lnTo>
                  <a:pt x="1478" y="284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Freeform 17"/>
          <p:cNvSpPr>
            <a:spLocks/>
          </p:cNvSpPr>
          <p:nvPr/>
        </p:nvSpPr>
        <p:spPr bwMode="gray">
          <a:xfrm rot="21411523">
            <a:off x="7380903" y="2515182"/>
            <a:ext cx="790898" cy="819368"/>
          </a:xfrm>
          <a:custGeom>
            <a:avLst/>
            <a:gdLst/>
            <a:ahLst/>
            <a:cxnLst>
              <a:cxn ang="0">
                <a:pos x="308" y="120"/>
              </a:cxn>
              <a:cxn ang="0">
                <a:pos x="0" y="444"/>
              </a:cxn>
              <a:cxn ang="0">
                <a:pos x="0" y="286"/>
              </a:cxn>
              <a:cxn ang="0">
                <a:pos x="308" y="0"/>
              </a:cxn>
              <a:cxn ang="0">
                <a:pos x="308" y="120"/>
              </a:cxn>
            </a:cxnLst>
            <a:rect l="0" t="0" r="r" b="b"/>
            <a:pathLst>
              <a:path w="308" h="444">
                <a:moveTo>
                  <a:pt x="308" y="120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gray">
          <a:xfrm>
            <a:off x="5125946" y="2248737"/>
            <a:ext cx="3042533" cy="28900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72549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FFFFFF"/>
                </a:solidFill>
                <a:latin typeface="Verdana" pitchFamily="34" charset="0"/>
              </a:rPr>
              <a:t>Юношеский кризис</a:t>
            </a:r>
            <a:endParaRPr lang="en-US" sz="1600" b="1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22" name="Freeform 23"/>
          <p:cNvSpPr>
            <a:spLocks/>
          </p:cNvSpPr>
          <p:nvPr/>
        </p:nvSpPr>
        <p:spPr bwMode="gray">
          <a:xfrm>
            <a:off x="5076056" y="1988840"/>
            <a:ext cx="3600003" cy="319088"/>
          </a:xfrm>
          <a:custGeom>
            <a:avLst/>
            <a:gdLst>
              <a:gd name="T0" fmla="*/ 2147483647 w 2180"/>
              <a:gd name="T1" fmla="*/ 2147483647 h 284"/>
              <a:gd name="T2" fmla="*/ 0 w 2180"/>
              <a:gd name="T3" fmla="*/ 2147483647 h 284"/>
              <a:gd name="T4" fmla="*/ 2147483647 w 2180"/>
              <a:gd name="T5" fmla="*/ 0 h 284"/>
              <a:gd name="T6" fmla="*/ 2147483647 w 2180"/>
              <a:gd name="T7" fmla="*/ 0 h 284"/>
              <a:gd name="T8" fmla="*/ 2147483647 w 2180"/>
              <a:gd name="T9" fmla="*/ 2147483647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0"/>
              <a:gd name="T16" fmla="*/ 0 h 284"/>
              <a:gd name="T17" fmla="*/ 2180 w 2180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0" h="284">
                <a:moveTo>
                  <a:pt x="1872" y="284"/>
                </a:moveTo>
                <a:lnTo>
                  <a:pt x="0" y="284"/>
                </a:lnTo>
                <a:lnTo>
                  <a:pt x="446" y="0"/>
                </a:lnTo>
                <a:lnTo>
                  <a:pt x="2180" y="0"/>
                </a:lnTo>
                <a:lnTo>
                  <a:pt x="1872" y="284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Freeform 22"/>
          <p:cNvSpPr>
            <a:spLocks/>
          </p:cNvSpPr>
          <p:nvPr/>
        </p:nvSpPr>
        <p:spPr bwMode="gray">
          <a:xfrm>
            <a:off x="8168479" y="1916832"/>
            <a:ext cx="507977" cy="576331"/>
          </a:xfrm>
          <a:custGeom>
            <a:avLst/>
            <a:gdLst/>
            <a:ahLst/>
            <a:cxnLst>
              <a:cxn ang="0">
                <a:pos x="308" y="122"/>
              </a:cxn>
              <a:cxn ang="0">
                <a:pos x="0" y="444"/>
              </a:cxn>
              <a:cxn ang="0">
                <a:pos x="0" y="286"/>
              </a:cxn>
              <a:cxn ang="0">
                <a:pos x="308" y="0"/>
              </a:cxn>
              <a:cxn ang="0">
                <a:pos x="308" y="122"/>
              </a:cxn>
            </a:cxnLst>
            <a:rect l="0" t="0" r="r" b="b"/>
            <a:pathLst>
              <a:path w="308" h="444">
                <a:moveTo>
                  <a:pt x="308" y="122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2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Freeform 24"/>
          <p:cNvSpPr>
            <a:spLocks/>
          </p:cNvSpPr>
          <p:nvPr/>
        </p:nvSpPr>
        <p:spPr bwMode="gray">
          <a:xfrm>
            <a:off x="1043608" y="2859035"/>
            <a:ext cx="2225681" cy="2636428"/>
          </a:xfrm>
          <a:custGeom>
            <a:avLst/>
            <a:gdLst>
              <a:gd name="T0" fmla="*/ 2 w 1824"/>
              <a:gd name="T1" fmla="*/ 434 h 2648"/>
              <a:gd name="T2" fmla="*/ 10 w 1824"/>
              <a:gd name="T3" fmla="*/ 373 h 2648"/>
              <a:gd name="T4" fmla="*/ 20 w 1824"/>
              <a:gd name="T5" fmla="*/ 318 h 2648"/>
              <a:gd name="T6" fmla="*/ 35 w 1824"/>
              <a:gd name="T7" fmla="*/ 268 h 2648"/>
              <a:gd name="T8" fmla="*/ 51 w 1824"/>
              <a:gd name="T9" fmla="*/ 223 h 2648"/>
              <a:gd name="T10" fmla="*/ 70 w 1824"/>
              <a:gd name="T11" fmla="*/ 184 h 2648"/>
              <a:gd name="T12" fmla="*/ 90 w 1824"/>
              <a:gd name="T13" fmla="*/ 149 h 2648"/>
              <a:gd name="T14" fmla="*/ 109 w 1824"/>
              <a:gd name="T15" fmla="*/ 119 h 2648"/>
              <a:gd name="T16" fmla="*/ 129 w 1824"/>
              <a:gd name="T17" fmla="*/ 93 h 2648"/>
              <a:gd name="T18" fmla="*/ 147 w 1824"/>
              <a:gd name="T19" fmla="*/ 72 h 2648"/>
              <a:gd name="T20" fmla="*/ 164 w 1824"/>
              <a:gd name="T21" fmla="*/ 54 h 2648"/>
              <a:gd name="T22" fmla="*/ 178 w 1824"/>
              <a:gd name="T23" fmla="*/ 41 h 2648"/>
              <a:gd name="T24" fmla="*/ 189 w 1824"/>
              <a:gd name="T25" fmla="*/ 32 h 2648"/>
              <a:gd name="T26" fmla="*/ 196 w 1824"/>
              <a:gd name="T27" fmla="*/ 27 h 2648"/>
              <a:gd name="T28" fmla="*/ 199 w 1824"/>
              <a:gd name="T29" fmla="*/ 25 h 2648"/>
              <a:gd name="T30" fmla="*/ 281 w 1824"/>
              <a:gd name="T31" fmla="*/ 10 h 2648"/>
              <a:gd name="T32" fmla="*/ 255 w 1824"/>
              <a:gd name="T33" fmla="*/ 58 h 2648"/>
              <a:gd name="T34" fmla="*/ 253 w 1824"/>
              <a:gd name="T35" fmla="*/ 58 h 2648"/>
              <a:gd name="T36" fmla="*/ 246 w 1824"/>
              <a:gd name="T37" fmla="*/ 61 h 2648"/>
              <a:gd name="T38" fmla="*/ 236 w 1824"/>
              <a:gd name="T39" fmla="*/ 65 h 2648"/>
              <a:gd name="T40" fmla="*/ 222 w 1824"/>
              <a:gd name="T41" fmla="*/ 72 h 2648"/>
              <a:gd name="T42" fmla="*/ 206 w 1824"/>
              <a:gd name="T43" fmla="*/ 82 h 2648"/>
              <a:gd name="T44" fmla="*/ 188 w 1824"/>
              <a:gd name="T45" fmla="*/ 95 h 2648"/>
              <a:gd name="T46" fmla="*/ 168 w 1824"/>
              <a:gd name="T47" fmla="*/ 112 h 2648"/>
              <a:gd name="T48" fmla="*/ 147 w 1824"/>
              <a:gd name="T49" fmla="*/ 133 h 2648"/>
              <a:gd name="T50" fmla="*/ 125 w 1824"/>
              <a:gd name="T51" fmla="*/ 159 h 2648"/>
              <a:gd name="T52" fmla="*/ 103 w 1824"/>
              <a:gd name="T53" fmla="*/ 189 h 2648"/>
              <a:gd name="T54" fmla="*/ 81 w 1824"/>
              <a:gd name="T55" fmla="*/ 225 h 2648"/>
              <a:gd name="T56" fmla="*/ 60 w 1824"/>
              <a:gd name="T57" fmla="*/ 267 h 2648"/>
              <a:gd name="T58" fmla="*/ 40 w 1824"/>
              <a:gd name="T59" fmla="*/ 315 h 2648"/>
              <a:gd name="T60" fmla="*/ 23 w 1824"/>
              <a:gd name="T61" fmla="*/ 370 h 2648"/>
              <a:gd name="T62" fmla="*/ 7 w 1824"/>
              <a:gd name="T63" fmla="*/ 432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Freeform 24"/>
          <p:cNvSpPr>
            <a:spLocks/>
          </p:cNvSpPr>
          <p:nvPr/>
        </p:nvSpPr>
        <p:spPr bwMode="gray">
          <a:xfrm rot="916861">
            <a:off x="3511923" y="1515447"/>
            <a:ext cx="2225681" cy="2636428"/>
          </a:xfrm>
          <a:custGeom>
            <a:avLst/>
            <a:gdLst>
              <a:gd name="T0" fmla="*/ 2 w 1824"/>
              <a:gd name="T1" fmla="*/ 434 h 2648"/>
              <a:gd name="T2" fmla="*/ 10 w 1824"/>
              <a:gd name="T3" fmla="*/ 373 h 2648"/>
              <a:gd name="T4" fmla="*/ 20 w 1824"/>
              <a:gd name="T5" fmla="*/ 318 h 2648"/>
              <a:gd name="T6" fmla="*/ 35 w 1824"/>
              <a:gd name="T7" fmla="*/ 268 h 2648"/>
              <a:gd name="T8" fmla="*/ 51 w 1824"/>
              <a:gd name="T9" fmla="*/ 223 h 2648"/>
              <a:gd name="T10" fmla="*/ 70 w 1824"/>
              <a:gd name="T11" fmla="*/ 184 h 2648"/>
              <a:gd name="T12" fmla="*/ 90 w 1824"/>
              <a:gd name="T13" fmla="*/ 149 h 2648"/>
              <a:gd name="T14" fmla="*/ 109 w 1824"/>
              <a:gd name="T15" fmla="*/ 119 h 2648"/>
              <a:gd name="T16" fmla="*/ 129 w 1824"/>
              <a:gd name="T17" fmla="*/ 93 h 2648"/>
              <a:gd name="T18" fmla="*/ 147 w 1824"/>
              <a:gd name="T19" fmla="*/ 72 h 2648"/>
              <a:gd name="T20" fmla="*/ 164 w 1824"/>
              <a:gd name="T21" fmla="*/ 54 h 2648"/>
              <a:gd name="T22" fmla="*/ 178 w 1824"/>
              <a:gd name="T23" fmla="*/ 41 h 2648"/>
              <a:gd name="T24" fmla="*/ 189 w 1824"/>
              <a:gd name="T25" fmla="*/ 32 h 2648"/>
              <a:gd name="T26" fmla="*/ 196 w 1824"/>
              <a:gd name="T27" fmla="*/ 27 h 2648"/>
              <a:gd name="T28" fmla="*/ 199 w 1824"/>
              <a:gd name="T29" fmla="*/ 25 h 2648"/>
              <a:gd name="T30" fmla="*/ 281 w 1824"/>
              <a:gd name="T31" fmla="*/ 10 h 2648"/>
              <a:gd name="T32" fmla="*/ 255 w 1824"/>
              <a:gd name="T33" fmla="*/ 58 h 2648"/>
              <a:gd name="T34" fmla="*/ 253 w 1824"/>
              <a:gd name="T35" fmla="*/ 58 h 2648"/>
              <a:gd name="T36" fmla="*/ 246 w 1824"/>
              <a:gd name="T37" fmla="*/ 61 h 2648"/>
              <a:gd name="T38" fmla="*/ 236 w 1824"/>
              <a:gd name="T39" fmla="*/ 65 h 2648"/>
              <a:gd name="T40" fmla="*/ 222 w 1824"/>
              <a:gd name="T41" fmla="*/ 72 h 2648"/>
              <a:gd name="T42" fmla="*/ 206 w 1824"/>
              <a:gd name="T43" fmla="*/ 82 h 2648"/>
              <a:gd name="T44" fmla="*/ 188 w 1824"/>
              <a:gd name="T45" fmla="*/ 95 h 2648"/>
              <a:gd name="T46" fmla="*/ 168 w 1824"/>
              <a:gd name="T47" fmla="*/ 112 h 2648"/>
              <a:gd name="T48" fmla="*/ 147 w 1824"/>
              <a:gd name="T49" fmla="*/ 133 h 2648"/>
              <a:gd name="T50" fmla="*/ 125 w 1824"/>
              <a:gd name="T51" fmla="*/ 159 h 2648"/>
              <a:gd name="T52" fmla="*/ 103 w 1824"/>
              <a:gd name="T53" fmla="*/ 189 h 2648"/>
              <a:gd name="T54" fmla="*/ 81 w 1824"/>
              <a:gd name="T55" fmla="*/ 225 h 2648"/>
              <a:gd name="T56" fmla="*/ 60 w 1824"/>
              <a:gd name="T57" fmla="*/ 267 h 2648"/>
              <a:gd name="T58" fmla="*/ 40 w 1824"/>
              <a:gd name="T59" fmla="*/ 315 h 2648"/>
              <a:gd name="T60" fmla="*/ 23 w 1824"/>
              <a:gd name="T61" fmla="*/ 370 h 2648"/>
              <a:gd name="T62" fmla="*/ 7 w 1824"/>
              <a:gd name="T63" fmla="*/ 432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5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Социальная ситуация развития</a:t>
            </a:r>
            <a:endParaRPr lang="ru-RU" sz="3600" cap="none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http://new.pedsovet.org/upload/articles/inline/10489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2394148" cy="222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http://s019.radikal.ru/i624/1203/27/a5369af18d43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068960"/>
            <a:ext cx="2016224" cy="298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203848" y="3140968"/>
            <a:ext cx="3143250" cy="2016125"/>
            <a:chOff x="1997" y="1314"/>
            <a:chExt cx="1889" cy="1009"/>
          </a:xfrm>
        </p:grpSpPr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3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2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779912" y="3645024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Подростковый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возраст</a:t>
            </a:r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31640" y="3717032"/>
            <a:ext cx="943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ru-RU" b="1" dirty="0" smtClean="0">
                <a:solidFill>
                  <a:schemeClr val="tx2"/>
                </a:solidFill>
              </a:rPr>
              <a:t>детство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64288" y="6237312"/>
            <a:ext cx="1284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2"/>
                </a:solidFill>
              </a:rPr>
              <a:t>взрослость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132856"/>
            <a:ext cx="7772400" cy="2304256"/>
          </a:xfrm>
        </p:spPr>
        <p:txBody>
          <a:bodyPr>
            <a:noAutofit/>
          </a:bodyPr>
          <a:lstStyle/>
          <a:p>
            <a:pPr algn="ctr"/>
            <a:r>
              <a:rPr lang="ru-RU" sz="2400" b="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Переходя из детского мира во взрослый, подросток не принадлежит полностью ни к тому, ни к другому, поэтому поведение его часто бывает непредсказуемым и неадекватным</a:t>
            </a:r>
            <a:endParaRPr lang="ru-RU" sz="2400" b="0" cap="none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админ\Desktop\картинки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1475656" cy="1827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https://otvet.imgsmail.ru/download/fb04f84b3a5fc9fe581274199cebcedc_i-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88640"/>
            <a:ext cx="2160240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39952" y="4797152"/>
            <a:ext cx="4248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Подражание взрослым </a:t>
            </a:r>
            <a:endParaRPr lang="en-US" b="1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Внешний облик, манеры, развлечения (поездки за город, дискотеки) Романтические отношения (свидания, записки)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9460" name="Picture 4" descr="http://www.sunhome.ru/i/tests/189/test-na-seksualjnuyu-zrelostj.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97152"/>
            <a:ext cx="216257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Ведущая деятельность</a:t>
            </a:r>
            <a:endParaRPr lang="ru-RU" sz="3200" cap="none" dirty="0">
              <a:solidFill>
                <a:schemeClr val="tx2"/>
              </a:solidFill>
            </a:endParaRPr>
          </a:p>
        </p:txBody>
      </p:sp>
      <p:pic>
        <p:nvPicPr>
          <p:cNvPr id="4" name="Picture 4" descr="C:\Users\АРМ02\Desktop\картинки\чел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40487"/>
            <a:ext cx="2953072" cy="2117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99592" y="184482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общение со сверстниками</a:t>
            </a:r>
          </a:p>
          <a:p>
            <a:pPr>
              <a:buFont typeface="Wingdings" pitchFamily="2" charset="2"/>
              <a:buChar char="ü"/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овладение нравственными нормами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s://im0-tub-ru.yandex.net/i?id=bcf8b7da7340129b015d94ff3bbb578b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484784"/>
            <a:ext cx="2232247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://razvitiedetei.info/wp-content/uploads/2014/09/podrostok-i-hobb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284984"/>
            <a:ext cx="226825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8" name="AutoShape 6" descr="http://mr-shar.ru/photos/gruppy-dlya-podrostkov-detey-alkogolikov-38579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http://mr-shar.ru/photos/gruppy-dlya-podrostkov-detey-alkogolikov-38579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2" name="Picture 10" descr="http://terri-lady.ru/wp-content/uploads/2016/03/osobennosti-podrostkovogo-vozrast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5157192"/>
            <a:ext cx="201622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4" name="Picture 12" descr="https://im2-tub-ru.yandex.net/i?id=16477fc42f357c869612a2374b0d0ec4&amp;n=33&amp;h=215&amp;w=3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5085184"/>
            <a:ext cx="2068463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Кризис </a:t>
            </a:r>
            <a:b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подросткового возраста</a:t>
            </a:r>
            <a:endParaRPr lang="ru-RU" sz="3200" cap="none" dirty="0">
              <a:solidFill>
                <a:schemeClr val="tx2"/>
              </a:solidFill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195736" y="1493839"/>
            <a:ext cx="4824535" cy="2655241"/>
            <a:chOff x="1778" y="1319"/>
            <a:chExt cx="2109" cy="1004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1778" y="1404"/>
              <a:ext cx="2109" cy="919"/>
              <a:chOff x="1749" y="1027"/>
              <a:chExt cx="2150" cy="937"/>
            </a:xfrm>
          </p:grpSpPr>
          <p:sp>
            <p:nvSpPr>
              <p:cNvPr id="10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Oval 13"/>
              <p:cNvSpPr>
                <a:spLocks noChangeArrowheads="1"/>
              </p:cNvSpPr>
              <p:nvPr/>
            </p:nvSpPr>
            <p:spPr bwMode="gray">
              <a:xfrm>
                <a:off x="1749" y="1027"/>
                <a:ext cx="2129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Oval 14"/>
            <p:cNvSpPr>
              <a:spLocks noChangeArrowheads="1"/>
            </p:cNvSpPr>
            <p:nvPr/>
          </p:nvSpPr>
          <p:spPr bwMode="gray">
            <a:xfrm>
              <a:off x="1940" y="1356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6"/>
            <p:cNvSpPr>
              <a:spLocks noChangeArrowheads="1"/>
            </p:cNvSpPr>
            <p:nvPr/>
          </p:nvSpPr>
          <p:spPr bwMode="gray">
            <a:xfrm>
              <a:off x="2050" y="1327"/>
              <a:ext cx="1769" cy="94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gray">
            <a:xfrm>
              <a:off x="2224" y="1397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2411760" y="17728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/>
            <a:r>
              <a:rPr lang="ru-RU" dirty="0" smtClean="0"/>
              <a:t>поведение детей: </a:t>
            </a:r>
          </a:p>
          <a:p>
            <a:pPr algn="ctr" eaLnBrk="0" hangingPunct="0"/>
            <a:r>
              <a:rPr lang="ru-RU" dirty="0" smtClean="0"/>
              <a:t>становится грубым, неуправляемым,</a:t>
            </a:r>
          </a:p>
          <a:p>
            <a:pPr algn="ctr" eaLnBrk="0" hangingPunct="0"/>
            <a:r>
              <a:rPr lang="ru-RU" dirty="0" smtClean="0"/>
              <a:t> все делают наперекор старшим,</a:t>
            </a:r>
          </a:p>
          <a:p>
            <a:pPr algn="ctr" eaLnBrk="0" hangingPunct="0"/>
            <a:r>
              <a:rPr lang="ru-RU" dirty="0" smtClean="0"/>
              <a:t> не подчиняются им, игнорируют замечания</a:t>
            </a:r>
          </a:p>
          <a:p>
            <a:pPr algn="ctr" eaLnBrk="0" hangingPunct="0"/>
            <a:r>
              <a:rPr lang="ru-RU" dirty="0" smtClean="0"/>
              <a:t> (подростковый негативизм)</a:t>
            </a:r>
          </a:p>
          <a:p>
            <a:pPr algn="ctr" eaLnBrk="0" hangingPunct="0"/>
            <a:r>
              <a:rPr lang="ru-RU" dirty="0" smtClean="0"/>
              <a:t> или, наоборот, могут замкнуться в себе</a:t>
            </a:r>
            <a:endParaRPr lang="en-US" dirty="0"/>
          </a:p>
        </p:txBody>
      </p:sp>
      <p:sp>
        <p:nvSpPr>
          <p:cNvPr id="13" name="Freeform 7"/>
          <p:cNvSpPr>
            <a:spLocks/>
          </p:cNvSpPr>
          <p:nvPr/>
        </p:nvSpPr>
        <p:spPr bwMode="gray">
          <a:xfrm>
            <a:off x="3131840" y="4077072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0">
            <a:solidFill>
              <a:schemeClr val="tx2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Freeform 9"/>
          <p:cNvSpPr>
            <a:spLocks/>
          </p:cNvSpPr>
          <p:nvPr/>
        </p:nvSpPr>
        <p:spPr bwMode="gray">
          <a:xfrm flipH="1">
            <a:off x="4860032" y="4149080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0">
            <a:solidFill>
              <a:schemeClr val="tx2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4077072"/>
            <a:ext cx="2281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Внешние факторы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4149080"/>
            <a:ext cx="2649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Внутренние факторы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4437112"/>
            <a:ext cx="309634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ru-RU" sz="2800" dirty="0" smtClean="0"/>
              <a:t> </a:t>
            </a:r>
            <a:r>
              <a:rPr lang="ru-RU" dirty="0" smtClean="0"/>
              <a:t>контроль со стороны взрослых</a:t>
            </a:r>
          </a:p>
          <a:p>
            <a:pPr eaLnBrk="0" hangingPunct="0"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dirty="0" smtClean="0"/>
              <a:t> чувство справедливости</a:t>
            </a:r>
          </a:p>
          <a:p>
            <a:pPr eaLnBrk="0" hangingPunct="0">
              <a:defRPr/>
            </a:pPr>
            <a:endParaRPr lang="ru-RU" dirty="0" smtClean="0"/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dirty="0" smtClean="0"/>
              <a:t> уважительное отношение</a:t>
            </a:r>
          </a:p>
          <a:p>
            <a:pPr eaLnBrk="0" hangingPunct="0">
              <a:defRPr/>
            </a:pPr>
            <a:r>
              <a:rPr lang="ru-RU" dirty="0" smtClean="0"/>
              <a:t>    (разговор на равных) </a:t>
            </a:r>
            <a:endParaRPr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903640" y="4509120"/>
            <a:ext cx="32403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изменяются привычки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черты характера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стремление к личностному самосовершенствованию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аффективные вспышки и конфликты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поведенческие изменения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Новообразования</a:t>
            </a:r>
            <a:b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cap="none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подросткового возраста</a:t>
            </a:r>
            <a:r>
              <a:rPr lang="ru-RU" sz="3200" cap="none" dirty="0" smtClean="0">
                <a:solidFill>
                  <a:schemeClr val="tx2"/>
                </a:solidFill>
              </a:rPr>
              <a:t/>
            </a:r>
            <a:br>
              <a:rPr lang="ru-RU" sz="3200" cap="none" dirty="0" smtClean="0">
                <a:solidFill>
                  <a:schemeClr val="tx2"/>
                </a:solidFill>
              </a:rPr>
            </a:br>
            <a:endParaRPr lang="ru-RU" sz="3200" cap="none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43841"/>
            <a:ext cx="76328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чувство взрослости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развитие самосознания, формирование идеала личности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склонность к рефлексии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интерес к противоположному полу, половое созревание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повышенная возбудимость, частая смена настроения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развитие волевых качеств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потребность в самоутверждении и    самосовершенствовании в деятельности, имеющей личностный смысл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самоопределение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sz="3600" b="1" cap="none" dirty="0" err="1" smtClean="0">
                <a:solidFill>
                  <a:schemeClr val="tx2"/>
                </a:solidFill>
                <a:effectLst/>
                <a:latin typeface="Century Gothic" pitchFamily="32" charset="0"/>
              </a:rPr>
              <a:t>Подростковые</a:t>
            </a:r>
            <a:r>
              <a:rPr lang="en-GB" sz="3600" b="1" cap="none" dirty="0" smtClean="0">
                <a:solidFill>
                  <a:schemeClr val="tx2"/>
                </a:solidFill>
                <a:effectLst/>
                <a:latin typeface="Century Gothic" pitchFamily="32" charset="0"/>
              </a:rPr>
              <a:t> </a:t>
            </a:r>
            <a:r>
              <a:rPr lang="en-GB" sz="3600" b="1" cap="none" dirty="0" err="1" smtClean="0">
                <a:solidFill>
                  <a:schemeClr val="tx2"/>
                </a:solidFill>
                <a:effectLst/>
                <a:latin typeface="Century Gothic" pitchFamily="32" charset="0"/>
              </a:rPr>
              <a:t>проблемы</a:t>
            </a:r>
            <a:endParaRPr lang="ru-RU" sz="3600" b="1" cap="none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467544" y="1124744"/>
            <a:ext cx="8229600" cy="57332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Ранняя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алкоголизация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токсикомания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и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наркомания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Противоправное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поведение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Суицидальное поведение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социальным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проблемам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приводят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обычно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особые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обстоятельства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Изолированность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Отсутствие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понимания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в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семье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и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школе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Встреча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с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асоциальной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группой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или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сверстником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имеющим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соответствующий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жизненный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опыт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Причины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подростковых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проблем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разнообразны</a:t>
            </a:r>
            <a:endParaRPr kumimoji="0" lang="en-GB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Неудовлетворенность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отношениями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взрослыми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и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сверстниками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Недостаточная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загруженность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реальными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делами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и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скука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Желание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утвердиться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и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выделиться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Протест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против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существующих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в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обществе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норм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и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правил</a:t>
            </a:r>
            <a:endParaRPr kumimoji="0" lang="en-GB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Протест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против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«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серой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безликой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толпы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»,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для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которой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«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ты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ничего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значишь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cap="none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Особенности подросткового поведения</a:t>
            </a:r>
            <a:endParaRPr lang="ru-RU" sz="3200" cap="none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6"/>
          <p:cNvGraphicFramePr>
            <a:graphicFrameLocks/>
          </p:cNvGraphicFramePr>
          <p:nvPr/>
        </p:nvGraphicFramePr>
        <p:xfrm>
          <a:off x="467544" y="1313384"/>
          <a:ext cx="822960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9EFB15-E1AC-48EF-A706-A8709F681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5E9EFB15-E1AC-48EF-A706-A8709F681D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013B10-8733-4891-8893-03B35BFCC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CF013B10-8733-4891-8893-03B35BFCC7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91AB14-5898-4F36-B499-45443A82AF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D091AB14-5898-4F36-B499-45443A82AF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B198A5-DCB1-4AEA-B432-C0C638574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6AB198A5-DCB1-4AEA-B432-C0C6385742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396F636-1147-4318-AC3E-160191E75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">
                                            <p:graphicEl>
                                              <a:dgm id="{0396F636-1147-4318-AC3E-160191E754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0C7784-C6A4-4B0E-A186-3F753EA18E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">
                                            <p:graphicEl>
                                              <a:dgm id="{BE0C7784-C6A4-4B0E-A186-3F753EA18E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745</Words>
  <Application>Microsoft Office PowerPoint</Application>
  <PresentationFormat>Экран (4:3)</PresentationFormat>
  <Paragraphs>144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Личностные и социальные проблемы подростков.  Методы их разрешения</vt:lpstr>
      <vt:lpstr>Слайд 2</vt:lpstr>
      <vt:lpstr>Социальная ситуация развития</vt:lpstr>
      <vt:lpstr>Переходя из детского мира во взрослый, подросток не принадлежит полностью ни к тому, ни к другому, поэтому поведение его часто бывает непредсказуемым и неадекватным</vt:lpstr>
      <vt:lpstr>Ведущая деятельность</vt:lpstr>
      <vt:lpstr>Кризис  подросткового возраста</vt:lpstr>
      <vt:lpstr>Новообразования  подросткового возраста </vt:lpstr>
      <vt:lpstr>Подростковые проблемы</vt:lpstr>
      <vt:lpstr>Особенности подросткового поведения</vt:lpstr>
      <vt:lpstr>Этот период психологи называют самым конфликтным</vt:lpstr>
      <vt:lpstr>Что лежит в основе  конфликтов отцов и детей?</vt:lpstr>
      <vt:lpstr>Рекомендации для родителей</vt:lpstr>
      <vt:lpstr>Рекомендации для родителей</vt:lpstr>
      <vt:lpstr>Работа с техникой «Я - посланий» </vt:lpstr>
      <vt:lpstr>Рекомендации для родителей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Елена</cp:lastModifiedBy>
  <cp:revision>22</cp:revision>
  <dcterms:created xsi:type="dcterms:W3CDTF">2014-08-13T11:18:13Z</dcterms:created>
  <dcterms:modified xsi:type="dcterms:W3CDTF">2024-01-15T12:29:00Z</dcterms:modified>
</cp:coreProperties>
</file>